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1478"/>
  </p:normalViewPr>
  <p:slideViewPr>
    <p:cSldViewPr snapToGrid="0">
      <p:cViewPr varScale="1">
        <p:scale>
          <a:sx n="119" d="100"/>
          <a:sy n="119" d="100"/>
        </p:scale>
        <p:origin x="32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psum.com/feed/html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psum.com/feed/html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dirty="0">
              <a:effectLst/>
              <a:latin typeface="+mj-lt"/>
              <a:ea typeface="+mj-ea"/>
              <a:cs typeface="+mj-cs"/>
              <a:sym typeface="Calibri"/>
            </a:endParaRPr>
          </a:p>
          <a:p>
            <a:pPr lvl="1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Introduce yourself to 1–2 people next to you.</a:t>
            </a:r>
          </a:p>
          <a:p>
            <a:pPr lvl="1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Then using </a:t>
            </a:r>
            <a:r>
              <a:rPr lang="en-US" sz="1200" b="0" i="0" u="none" strike="noStrike" dirty="0" err="1">
                <a:effectLst/>
                <a:latin typeface="+mj-lt"/>
                <a:ea typeface="+mj-ea"/>
                <a:cs typeface="+mj-cs"/>
                <a:sym typeface="Calibri"/>
              </a:rPr>
              <a:t>floats.html</a:t>
            </a:r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 and </a:t>
            </a:r>
            <a:r>
              <a:rPr lang="en-US" sz="1200" b="0" i="0" u="none" strike="noStrike" dirty="0" err="1">
                <a:effectLst/>
                <a:latin typeface="+mj-lt"/>
                <a:ea typeface="+mj-ea"/>
                <a:cs typeface="+mj-cs"/>
                <a:sym typeface="Calibri"/>
              </a:rPr>
              <a:t>floats.css</a:t>
            </a:r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 as a starting point, work together to create the missing CSS necessary to form the layout shown to you on screen.</a:t>
            </a:r>
          </a:p>
          <a:p>
            <a:pPr lvl="1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This will not be easy so work at it as best you can. This is a challenging activity. At the very least, try to increase your understanding of CSS properties.</a:t>
            </a:r>
          </a:p>
          <a:p>
            <a:pPr lvl="1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Hint: Concentrate on first figuring out how to create the boxes. Think about using background colors (CSS property: background).</a:t>
            </a:r>
          </a:p>
          <a:p>
            <a:pPr lvl="1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Hint: We've provided the styling you need for the header element. Use this as a starting point to style the others.</a:t>
            </a:r>
          </a:p>
          <a:p>
            <a:pPr lvl="1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Hint: You will need to apply each of the following CSS properties at least once:</a:t>
            </a:r>
          </a:p>
          <a:p>
            <a:pPr lvl="2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padding</a:t>
            </a:r>
          </a:p>
          <a:p>
            <a:pPr lvl="2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margin</a:t>
            </a:r>
          </a:p>
          <a:p>
            <a:pPr lvl="2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background</a:t>
            </a:r>
          </a:p>
          <a:p>
            <a:pPr lvl="2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float</a:t>
            </a:r>
          </a:p>
          <a:p>
            <a:pPr lvl="2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width (read up on width by </a:t>
            </a:r>
            <a:r>
              <a:rPr lang="en-US" sz="1200" b="0" i="0" u="none" strike="noStrike" dirty="0" err="1">
                <a:effectLst/>
                <a:latin typeface="+mj-lt"/>
                <a:ea typeface="+mj-ea"/>
                <a:cs typeface="+mj-cs"/>
                <a:sym typeface="Calibri"/>
              </a:rPr>
              <a:t>percents</a:t>
            </a:r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)</a:t>
            </a:r>
          </a:p>
          <a:p>
            <a:pPr lvl="2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color</a:t>
            </a:r>
          </a:p>
          <a:p>
            <a:pPr lvl="2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clear</a:t>
            </a:r>
          </a:p>
          <a:p>
            <a:pPr lvl="2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overflow</a:t>
            </a:r>
          </a:p>
          <a:p>
            <a:pPr lvl="2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height</a:t>
            </a:r>
          </a:p>
          <a:p>
            <a:pPr lvl="2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font-size</a:t>
            </a:r>
          </a:p>
          <a:p>
            <a:pPr lvl="2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line-height</a:t>
            </a:r>
          </a:p>
          <a:p>
            <a:pPr lvl="1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If you finish early Slack the TAs or raise your hand to call their attention. TAs will reassign you to help others in the class.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064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dirty="0">
              <a:effectLst/>
              <a:latin typeface="+mj-lt"/>
              <a:ea typeface="+mj-ea"/>
              <a:cs typeface="+mj-cs"/>
              <a:sym typeface="Calibri"/>
            </a:endParaRPr>
          </a:p>
          <a:p>
            <a:pPr lvl="1"/>
            <a:r>
              <a:rPr lang="en-US" sz="1200" b="1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Instructions:</a:t>
            </a:r>
            <a:endParaRPr lang="en-US" sz="1200" b="0" i="0" u="none" strike="noStrike" dirty="0">
              <a:effectLst/>
              <a:latin typeface="+mj-lt"/>
              <a:ea typeface="+mj-ea"/>
              <a:cs typeface="+mj-cs"/>
              <a:sym typeface="Calibri"/>
            </a:endParaRPr>
          </a:p>
          <a:p>
            <a:pPr lvl="1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Introduce yourself to 1–2 people next to you.</a:t>
            </a:r>
          </a:p>
          <a:p>
            <a:pPr lvl="1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Then using </a:t>
            </a:r>
            <a:r>
              <a:rPr lang="en-US" sz="1200" b="0" i="0" u="none" strike="noStrike" dirty="0" err="1">
                <a:effectLst/>
                <a:latin typeface="+mj-lt"/>
                <a:ea typeface="+mj-ea"/>
                <a:cs typeface="+mj-cs"/>
                <a:sym typeface="Calibri"/>
              </a:rPr>
              <a:t>floats.html</a:t>
            </a:r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 and </a:t>
            </a:r>
            <a:r>
              <a:rPr lang="en-US" sz="1200" b="0" i="0" u="none" strike="noStrike" dirty="0" err="1">
                <a:effectLst/>
                <a:latin typeface="+mj-lt"/>
                <a:ea typeface="+mj-ea"/>
                <a:cs typeface="+mj-cs"/>
                <a:sym typeface="Calibri"/>
              </a:rPr>
              <a:t>floats.css</a:t>
            </a:r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 as a starting point, work together to create the missing CSS necessary to form the layout shown to you on screen.</a:t>
            </a:r>
          </a:p>
          <a:p>
            <a:pPr lvl="1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This will not be easy so work at it as best you can. This is a challenging activity. At the very least, try to increase your understanding of CSS properties.</a:t>
            </a:r>
          </a:p>
          <a:p>
            <a:pPr lvl="1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Hint: Concentrate on first figuring out how to create the boxes. Think about using background colors (CSS property: background).</a:t>
            </a:r>
          </a:p>
          <a:p>
            <a:pPr lvl="1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Hint: We've provided the styling you need for the header element. Use this as a starting point to style the others.</a:t>
            </a:r>
          </a:p>
          <a:p>
            <a:pPr lvl="1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Hint: You will need to apply each of the following CSS properties at least once:</a:t>
            </a:r>
          </a:p>
          <a:p>
            <a:pPr lvl="2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padding</a:t>
            </a:r>
          </a:p>
          <a:p>
            <a:pPr lvl="2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margin</a:t>
            </a:r>
          </a:p>
          <a:p>
            <a:pPr lvl="2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background</a:t>
            </a:r>
          </a:p>
          <a:p>
            <a:pPr lvl="2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float</a:t>
            </a:r>
          </a:p>
          <a:p>
            <a:pPr lvl="2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width (read up on width by </a:t>
            </a:r>
            <a:r>
              <a:rPr lang="en-US" sz="1200" b="0" i="0" u="none" strike="noStrike" dirty="0" err="1">
                <a:effectLst/>
                <a:latin typeface="+mj-lt"/>
                <a:ea typeface="+mj-ea"/>
                <a:cs typeface="+mj-cs"/>
                <a:sym typeface="Calibri"/>
              </a:rPr>
              <a:t>percents</a:t>
            </a:r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)</a:t>
            </a:r>
          </a:p>
          <a:p>
            <a:pPr lvl="2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color</a:t>
            </a:r>
          </a:p>
          <a:p>
            <a:pPr lvl="2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clear</a:t>
            </a:r>
          </a:p>
          <a:p>
            <a:pPr lvl="2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overflow</a:t>
            </a:r>
          </a:p>
          <a:p>
            <a:pPr lvl="2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height</a:t>
            </a:r>
          </a:p>
          <a:p>
            <a:pPr lvl="2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font-size</a:t>
            </a:r>
          </a:p>
          <a:p>
            <a:pPr lvl="2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line-height</a:t>
            </a:r>
          </a:p>
          <a:p>
            <a:pPr lvl="1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If you finish early Slack the TAs or raise your hand to call their attention. TAs will reassign you to help others in the class.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973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5" name="Shape 4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element that is positioned absolutely is taken out of the flow and thus takes up no space when placing other elements. </a:t>
            </a:r>
          </a:p>
          <a:p>
            <a:endParaRPr/>
          </a:p>
          <a:p>
            <a:r>
              <a:t>The absolutely positioned element is positioned relative to </a:t>
            </a:r>
            <a:r>
              <a:rPr i="1"/>
              <a:t>nearest positioned ancestor (non-static)</a:t>
            </a:r>
            <a:r>
              <a:t>. </a:t>
            </a:r>
          </a:p>
          <a:p>
            <a:endParaRPr/>
          </a:p>
          <a:p>
            <a:r>
              <a:t>If a positioned ancestor doesn't exist, the initial container (body) is used.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6" name="Shape 4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elements must be positioned (any position other than static)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dirty="0">
              <a:effectLst/>
              <a:latin typeface="+mj-lt"/>
              <a:ea typeface="+mj-ea"/>
              <a:cs typeface="+mj-cs"/>
              <a:sym typeface="Calibri"/>
            </a:endParaRPr>
          </a:p>
          <a:p>
            <a:pPr lvl="1"/>
            <a:r>
              <a:rPr lang="en-US" sz="1200" b="1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Instructions:</a:t>
            </a:r>
            <a:endParaRPr lang="en-US" sz="1200" b="0" i="0" u="none" strike="noStrike" dirty="0">
              <a:effectLst/>
              <a:latin typeface="+mj-lt"/>
              <a:ea typeface="+mj-ea"/>
              <a:cs typeface="+mj-cs"/>
              <a:sym typeface="Calibri"/>
            </a:endParaRPr>
          </a:p>
          <a:p>
            <a:pPr lvl="1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Work with the same or different partners on this activity, but make sure each member of the group is typing out their own code!</a:t>
            </a:r>
          </a:p>
          <a:p>
            <a:pPr lvl="1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Create a file called </a:t>
            </a:r>
            <a:r>
              <a:rPr lang="en-US" sz="1200" b="0" i="0" u="none" strike="noStrike" dirty="0" err="1">
                <a:effectLst/>
                <a:latin typeface="+mj-lt"/>
                <a:ea typeface="+mj-ea"/>
                <a:cs typeface="+mj-cs"/>
                <a:sym typeface="Calibri"/>
              </a:rPr>
              <a:t>positioning.html</a:t>
            </a:r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 and a file called </a:t>
            </a:r>
            <a:r>
              <a:rPr lang="en-US" sz="1200" b="0" i="0" u="none" strike="noStrike" dirty="0" err="1">
                <a:effectLst/>
                <a:latin typeface="+mj-lt"/>
                <a:ea typeface="+mj-ea"/>
                <a:cs typeface="+mj-cs"/>
                <a:sym typeface="Calibri"/>
              </a:rPr>
              <a:t>positioning.css</a:t>
            </a:r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lvl="1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Using HTML/CSS, create the layout shown on the screen.</a:t>
            </a:r>
          </a:p>
          <a:p>
            <a:pPr lvl="1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For reference, the colors used on the screen are #</a:t>
            </a:r>
            <a:r>
              <a:rPr lang="en-US" sz="1200" b="0" i="0" u="none" strike="noStrike" dirty="0" err="1">
                <a:effectLst/>
                <a:latin typeface="+mj-lt"/>
                <a:ea typeface="+mj-ea"/>
                <a:cs typeface="+mj-cs"/>
                <a:sym typeface="Calibri"/>
              </a:rPr>
              <a:t>eee</a:t>
            </a:r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 and #999.</a:t>
            </a:r>
          </a:p>
          <a:p>
            <a:pPr lvl="1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For further reference, you can generate paragraphs of lorem ipsum text using </a:t>
            </a:r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  <a:hlinkClick r:id="rId3"/>
              </a:rPr>
              <a:t>http://www.lipsum.com/feed/html</a:t>
            </a:r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. You need to make this page scroll to see how the fixed position element behaves.</a:t>
            </a:r>
          </a:p>
          <a:p>
            <a:pPr lvl="1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HINT: Use the code from the last few activities to help get you started.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035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dirty="0">
              <a:effectLst/>
              <a:latin typeface="+mj-lt"/>
              <a:ea typeface="+mj-ea"/>
              <a:cs typeface="+mj-cs"/>
              <a:sym typeface="Calibri"/>
            </a:endParaRPr>
          </a:p>
          <a:p>
            <a:pPr lvl="1"/>
            <a:r>
              <a:rPr lang="en-US" sz="1200" b="1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Instructions:</a:t>
            </a:r>
            <a:endParaRPr lang="en-US" sz="1200" b="0" i="0" u="none" strike="noStrike" dirty="0">
              <a:effectLst/>
              <a:latin typeface="+mj-lt"/>
              <a:ea typeface="+mj-ea"/>
              <a:cs typeface="+mj-cs"/>
              <a:sym typeface="Calibri"/>
            </a:endParaRPr>
          </a:p>
          <a:p>
            <a:pPr lvl="1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Work with the same or different partners on this activity, but make sure each member of the group is typing out their own code!</a:t>
            </a:r>
          </a:p>
          <a:p>
            <a:pPr lvl="1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Create a file called </a:t>
            </a:r>
            <a:r>
              <a:rPr lang="en-US" sz="1200" b="0" i="0" u="none" strike="noStrike" dirty="0" err="1">
                <a:effectLst/>
                <a:latin typeface="+mj-lt"/>
                <a:ea typeface="+mj-ea"/>
                <a:cs typeface="+mj-cs"/>
                <a:sym typeface="Calibri"/>
              </a:rPr>
              <a:t>positioning.html</a:t>
            </a:r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 and a file called </a:t>
            </a:r>
            <a:r>
              <a:rPr lang="en-US" sz="1200" b="0" i="0" u="none" strike="noStrike" dirty="0" err="1">
                <a:effectLst/>
                <a:latin typeface="+mj-lt"/>
                <a:ea typeface="+mj-ea"/>
                <a:cs typeface="+mj-cs"/>
                <a:sym typeface="Calibri"/>
              </a:rPr>
              <a:t>positioning.css</a:t>
            </a:r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lvl="1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Using HTML/CSS, create the layout shown on the screen.</a:t>
            </a:r>
          </a:p>
          <a:p>
            <a:pPr lvl="1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For reference, the colors used on the screen are #</a:t>
            </a:r>
            <a:r>
              <a:rPr lang="en-US" sz="1200" b="0" i="0" u="none" strike="noStrike" dirty="0" err="1">
                <a:effectLst/>
                <a:latin typeface="+mj-lt"/>
                <a:ea typeface="+mj-ea"/>
                <a:cs typeface="+mj-cs"/>
                <a:sym typeface="Calibri"/>
              </a:rPr>
              <a:t>eee</a:t>
            </a:r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 and #999.</a:t>
            </a:r>
          </a:p>
          <a:p>
            <a:pPr lvl="1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For further reference, you can generate paragraphs of lorem ipsum text using </a:t>
            </a:r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  <a:hlinkClick r:id="rId3"/>
              </a:rPr>
              <a:t>http://www.lipsum.com/feed/html</a:t>
            </a:r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. You need to make this page scroll to see how the fixed position element behaves.</a:t>
            </a:r>
          </a:p>
          <a:p>
            <a:pPr lvl="1"/>
            <a:r>
              <a:rPr lang="en-US" sz="1200" b="0" i="0" u="none" strike="noStrike" dirty="0">
                <a:effectLst/>
                <a:latin typeface="+mj-lt"/>
                <a:ea typeface="+mj-ea"/>
                <a:cs typeface="+mj-cs"/>
                <a:sym typeface="Calibri"/>
              </a:rPr>
              <a:t>HINT: Use the code from the last few activities to help get you started.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309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/>
        </p:nvSpPr>
        <p:spPr>
          <a:xfrm>
            <a:off x="0" y="289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</a:t>
            </a:r>
          </a:p>
        </p:txBody>
      </p:sp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38" name="Straight Connector 6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richmond.bootcampcontent.com/Richmond-Boot-Camp/RICHRIC201905FSF2.git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ichmond.bootcampcontent.com/Richmond-Boot-Camp/RICHRIC201905FSF2/tree/master/01-html-git-css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l-about-float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youtu.be/0lpxKw6E90Y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youtu.be/sHfJn0jqBro" TargetMode="Externa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learn.shayhowe.com/html-css/positioning-content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youtu.be/yWXgnQaWSW0" TargetMode="Externa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Heroes of CSS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78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6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What is “CSS?”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281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28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5" cy="14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286" name="Content Placeholder 2"/>
          <p:cNvSpPr txBox="1"/>
          <p:nvPr/>
        </p:nvSpPr>
        <p:spPr>
          <a:xfrm>
            <a:off x="457200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287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28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6" cy="144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29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98" name="Title 1"/>
          <p:cNvSpPr txBox="1"/>
          <p:nvPr/>
        </p:nvSpPr>
        <p:spPr>
          <a:xfrm>
            <a:off x="457200" y="1752600"/>
            <a:ext cx="8382000" cy="379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How do we style HTML…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b="1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0"/>
              <a:t>Elements?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Classes?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IDs?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301" name="Content Placeholder 2"/>
          <p:cNvSpPr txBox="1"/>
          <p:nvPr/>
        </p:nvSpPr>
        <p:spPr>
          <a:xfrm>
            <a:off x="457200" y="828114"/>
            <a:ext cx="8153400" cy="33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Classes use </a:t>
            </a:r>
            <a:r>
              <a:rPr b="1"/>
              <a:t>.classname, </a:t>
            </a:r>
            <a:r>
              <a:t>IDs use </a:t>
            </a:r>
            <a:r>
              <a:rPr b="1"/>
              <a:t>#idname</a:t>
            </a:r>
            <a:r>
              <a:t>, and elements use just their name.</a:t>
            </a:r>
            <a:endParaRPr b="1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</p:txBody>
      </p:sp>
      <p:pic>
        <p:nvPicPr>
          <p:cNvPr id="3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3365074"/>
            <a:ext cx="8409695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Selectors</a:t>
            </a:r>
          </a:p>
        </p:txBody>
      </p:sp>
      <p:sp>
        <p:nvSpPr>
          <p:cNvPr id="305" name="Applies to all &lt;p&gt; elements…"/>
          <p:cNvSpPr txBox="1"/>
          <p:nvPr/>
        </p:nvSpPr>
        <p:spPr>
          <a:xfrm>
            <a:off x="3648169" y="690339"/>
            <a:ext cx="4869357" cy="462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Applies to all &lt;p&gt; elements</a:t>
            </a:r>
          </a:p>
          <a:p>
            <a:endParaRPr/>
          </a:p>
          <a:p>
            <a:pPr>
              <a:defRPr i="1">
                <a:solidFill>
                  <a:srgbClr val="5E5E5E"/>
                </a:solidFill>
              </a:defRPr>
            </a:pPr>
            <a:r>
              <a:t>p {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    background-color: blue;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class=“classItem"</a:t>
            </a:r>
          </a:p>
          <a:p>
            <a:endParaRPr/>
          </a:p>
          <a:p>
            <a:pPr>
              <a:defRPr i="1">
                <a:solidFill>
                  <a:srgbClr val="424242"/>
                </a:solidFill>
              </a:defRPr>
            </a:pPr>
            <a:r>
              <a:t>.classItem {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    background-color: orange;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id=“idItem"</a:t>
            </a:r>
          </a:p>
          <a:p>
            <a:endParaRPr/>
          </a:p>
          <a:p>
            <a:pPr>
              <a:defRPr>
                <a:solidFill>
                  <a:srgbClr val="424242"/>
                </a:solidFill>
              </a:defRPr>
            </a:pPr>
            <a:r>
              <a:t>#idItem {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    background-color: green;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}</a:t>
            </a:r>
          </a:p>
        </p:txBody>
      </p:sp>
      <p:sp>
        <p:nvSpPr>
          <p:cNvPr id="306" name="Element name…"/>
          <p:cNvSpPr txBox="1"/>
          <p:nvPr/>
        </p:nvSpPr>
        <p:spPr>
          <a:xfrm>
            <a:off x="311253" y="1225524"/>
            <a:ext cx="2207405" cy="631191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Element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(p, a, div, span, etc)</a:t>
            </a:r>
          </a:p>
        </p:txBody>
      </p:sp>
      <p:sp>
        <p:nvSpPr>
          <p:cNvPr id="307" name="Period (.) + variable name…"/>
          <p:cNvSpPr txBox="1"/>
          <p:nvPr/>
        </p:nvSpPr>
        <p:spPr>
          <a:xfrm>
            <a:off x="144431" y="2779488"/>
            <a:ext cx="3166218" cy="637541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Period (.)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(.myDiv, .phoneNumber, etc.)</a:t>
            </a:r>
          </a:p>
        </p:txBody>
      </p:sp>
      <p:sp>
        <p:nvSpPr>
          <p:cNvPr id="308" name="Hash (#) + variable name…"/>
          <p:cNvSpPr txBox="1"/>
          <p:nvPr/>
        </p:nvSpPr>
        <p:spPr>
          <a:xfrm>
            <a:off x="162682" y="4269953"/>
            <a:ext cx="2734703" cy="631191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Hash (#)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(#myDiv, #phoneNumber)</a:t>
            </a:r>
          </a:p>
        </p:txBody>
      </p:sp>
      <p:sp>
        <p:nvSpPr>
          <p:cNvPr id="309" name="Line"/>
          <p:cNvSpPr/>
          <p:nvPr/>
        </p:nvSpPr>
        <p:spPr>
          <a:xfrm>
            <a:off x="3000861" y="4603671"/>
            <a:ext cx="547007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0" name="Line"/>
          <p:cNvSpPr/>
          <p:nvPr/>
        </p:nvSpPr>
        <p:spPr>
          <a:xfrm>
            <a:off x="3294507" y="3041579"/>
            <a:ext cx="363094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1" name="Element selector"/>
          <p:cNvSpPr txBox="1"/>
          <p:nvPr/>
        </p:nvSpPr>
        <p:spPr>
          <a:xfrm>
            <a:off x="264282" y="769350"/>
            <a:ext cx="184219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Element selector</a:t>
            </a:r>
          </a:p>
        </p:txBody>
      </p:sp>
      <p:sp>
        <p:nvSpPr>
          <p:cNvPr id="312" name="Class Selector"/>
          <p:cNvSpPr txBox="1"/>
          <p:nvPr/>
        </p:nvSpPr>
        <p:spPr>
          <a:xfrm>
            <a:off x="302382" y="2325696"/>
            <a:ext cx="15244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Class Selector</a:t>
            </a:r>
          </a:p>
        </p:txBody>
      </p:sp>
      <p:sp>
        <p:nvSpPr>
          <p:cNvPr id="313" name="ID Selector"/>
          <p:cNvSpPr txBox="1"/>
          <p:nvPr/>
        </p:nvSpPr>
        <p:spPr>
          <a:xfrm>
            <a:off x="315082" y="3821430"/>
            <a:ext cx="121890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ID Selector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SS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CSS Selectors</a:t>
            </a:r>
          </a:p>
        </p:txBody>
      </p:sp>
      <p:sp>
        <p:nvSpPr>
          <p:cNvPr id="316" name="p {…"/>
          <p:cNvSpPr txBox="1"/>
          <p:nvPr/>
        </p:nvSpPr>
        <p:spPr>
          <a:xfrm>
            <a:off x="638269" y="1046480"/>
            <a:ext cx="2480393" cy="2326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t>p {</a:t>
            </a:r>
          </a:p>
          <a:p>
            <a:pPr>
              <a:defRPr sz="1400"/>
            </a:pPr>
            <a:r>
              <a:t>    background-color: blue;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.classItem {</a:t>
            </a:r>
          </a:p>
          <a:p>
            <a:pPr>
              <a:defRPr sz="1400"/>
            </a:pPr>
            <a:r>
              <a:t>    background-color: orange;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#idItem {</a:t>
            </a:r>
          </a:p>
          <a:p>
            <a:pPr>
              <a:defRPr sz="1400"/>
            </a:pPr>
            <a:r>
              <a:t>    background-color: green;</a:t>
            </a:r>
          </a:p>
          <a:p>
            <a:pPr>
              <a:defRPr sz="1400"/>
            </a:pPr>
            <a:r>
              <a:t>}</a:t>
            </a:r>
          </a:p>
        </p:txBody>
      </p:sp>
      <p:sp>
        <p:nvSpPr>
          <p:cNvPr id="317" name="&lt;p&gt;…"/>
          <p:cNvSpPr txBox="1"/>
          <p:nvPr/>
        </p:nvSpPr>
        <p:spPr>
          <a:xfrm>
            <a:off x="4405617" y="932180"/>
            <a:ext cx="4488953" cy="275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    &lt;p&gt;</a:t>
            </a:r>
          </a:p>
          <a:p>
            <a:r>
              <a:t>        A paragraph with a blue background.</a:t>
            </a:r>
          </a:p>
          <a:p>
            <a:r>
              <a:t>    &lt;/p&gt;</a:t>
            </a:r>
          </a:p>
          <a:p>
            <a:r>
              <a:t>    &lt;div class=“classItem"&gt;</a:t>
            </a:r>
          </a:p>
          <a:p>
            <a:r>
              <a:t>        A div with an orange background.</a:t>
            </a:r>
          </a:p>
          <a:p>
            <a:r>
              <a:t>    &lt;/div&gt;</a:t>
            </a:r>
          </a:p>
          <a:p>
            <a:r>
              <a:t>    &lt;div id=“idItem"&gt;</a:t>
            </a:r>
          </a:p>
          <a:p>
            <a:r>
              <a:t>        A div with a green background.</a:t>
            </a:r>
          </a:p>
          <a:p>
            <a:r>
              <a:t>    &lt;/div&gt;</a:t>
            </a:r>
          </a:p>
        </p:txBody>
      </p:sp>
      <p:sp>
        <p:nvSpPr>
          <p:cNvPr id="318" name="+"/>
          <p:cNvSpPr txBox="1"/>
          <p:nvPr/>
        </p:nvSpPr>
        <p:spPr>
          <a:xfrm>
            <a:off x="3604382" y="1732279"/>
            <a:ext cx="583666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/>
            </a:lvl1pPr>
          </a:lstStyle>
          <a:p>
            <a:r>
              <a:t>+</a:t>
            </a:r>
          </a:p>
        </p:txBody>
      </p:sp>
      <p:pic>
        <p:nvPicPr>
          <p:cNvPr id="319" name="cssSelector.png" descr="cssSelec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464" y="3948308"/>
            <a:ext cx="7315201" cy="198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Lingering Questions</a:t>
            </a:r>
          </a:p>
        </p:txBody>
      </p:sp>
      <p:sp>
        <p:nvSpPr>
          <p:cNvPr id="322" name="Title 1"/>
          <p:cNvSpPr txBox="1"/>
          <p:nvPr/>
        </p:nvSpPr>
        <p:spPr>
          <a:xfrm>
            <a:off x="494852" y="1011219"/>
            <a:ext cx="7992931" cy="4593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55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Questions so far?</a:t>
            </a:r>
            <a:endParaRPr lang="en-US" dirty="0"/>
          </a:p>
          <a:p>
            <a:endParaRPr lang="en-US" dirty="0"/>
          </a:p>
          <a:p>
            <a:r>
              <a:rPr lang="en-US" dirty="0"/>
              <a:t>Do You Understand </a:t>
            </a:r>
          </a:p>
          <a:p>
            <a:r>
              <a:rPr lang="en-US" dirty="0">
                <a:solidFill>
                  <a:schemeClr val="accent5"/>
                </a:solidFill>
              </a:rPr>
              <a:t>&lt;div&gt;?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Admin Work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  <p:pic>
        <p:nvPicPr>
          <p:cNvPr id="32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Content Placeholder 2"/>
          <p:cNvSpPr txBox="1"/>
          <p:nvPr/>
        </p:nvSpPr>
        <p:spPr>
          <a:xfrm>
            <a:off x="457200" y="5522538"/>
            <a:ext cx="8153400" cy="725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Relative file paths </a:t>
            </a:r>
            <a:r>
              <a:rPr b="0"/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338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(RelativePaths_DEMO | 1-RelativePaths)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Absolutely No Absolute Paths</a:t>
            </a:r>
          </a:p>
        </p:txBody>
      </p:sp>
      <p:pic>
        <p:nvPicPr>
          <p:cNvPr id="33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0" y="1447800"/>
            <a:ext cx="9123745" cy="1048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Content Placeholder 2"/>
          <p:cNvSpPr txBox="1"/>
          <p:nvPr/>
        </p:nvSpPr>
        <p:spPr>
          <a:xfrm>
            <a:off x="29900" y="2805111"/>
            <a:ext cx="4748516" cy="3367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ALWAYS USE RELATIVE FILE PATHS.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If you deploy your sites without them, </a:t>
            </a:r>
            <a:r>
              <a:rPr b="1"/>
              <a:t>all of your links will fail</a:t>
            </a:r>
            <a:r>
              <a:t>.</a:t>
            </a:r>
            <a:endParaRPr sz="240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The same will happen if you move your project from one folder to another. </a:t>
            </a:r>
            <a:endParaRPr sz="2100"/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1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Remember, there is no such thing as a “C:” drive on the internet. </a:t>
            </a:r>
          </a:p>
        </p:txBody>
      </p:sp>
      <p:pic>
        <p:nvPicPr>
          <p:cNvPr id="33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0814" y="2667000"/>
            <a:ext cx="3945456" cy="339309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Content Placeholder 2"/>
          <p:cNvSpPr txBox="1"/>
          <p:nvPr/>
        </p:nvSpPr>
        <p:spPr>
          <a:xfrm>
            <a:off x="29900" y="816767"/>
            <a:ext cx="4748516" cy="631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lnSpc>
                <a:spcPct val="90000"/>
              </a:lnSpc>
              <a:spcBef>
                <a:spcPts val="800"/>
              </a:spcBef>
              <a:defRPr sz="37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VERY </a:t>
            </a:r>
            <a:r>
              <a:rPr u="sng"/>
              <a:t>VERY</a:t>
            </a:r>
            <a:r>
              <a:t> BAD</a:t>
            </a:r>
          </a:p>
        </p:txBody>
      </p:sp>
      <p:sp>
        <p:nvSpPr>
          <p:cNvPr id="335" name="Straight Arrow Connector 10"/>
          <p:cNvSpPr/>
          <p:nvPr/>
        </p:nvSpPr>
        <p:spPr>
          <a:xfrm>
            <a:off x="3962399" y="1132283"/>
            <a:ext cx="1600201" cy="620318"/>
          </a:xfrm>
          <a:prstGeom prst="line">
            <a:avLst/>
          </a:prstGeom>
          <a:ln w="73025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1" name="TextBox 3"/>
          <p:cNvSpPr txBox="1"/>
          <p:nvPr/>
        </p:nvSpPr>
        <p:spPr>
          <a:xfrm>
            <a:off x="304800" y="914399"/>
            <a:ext cx="8686800" cy="440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1. </a:t>
            </a:r>
            <a:r>
              <a:rPr i="1" dirty="0"/>
              <a:t>Unzip the folder sent to you via Slack. </a:t>
            </a:r>
            <a:endParaRPr lang="en-US" i="1" dirty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(Actually – You should use the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sz="1600" dirty="0">
                <a:solidFill>
                  <a:schemeClr val="accent5"/>
                </a:solidFill>
                <a:sym typeface="Arial"/>
              </a:rPr>
              <a:t>RICHRIC201905FSF2/01-html-git-css/01-Activities/07-RelativePaths-Activity/Unsolved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sym typeface="Arial"/>
              </a:rPr>
              <a:t>Folder)</a:t>
            </a:r>
            <a:endParaRPr dirty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2. Edit the HTML files in all of the “</a:t>
            </a:r>
            <a:r>
              <a:rPr dirty="0" err="1"/>
              <a:t>RelativePaths</a:t>
            </a:r>
            <a:r>
              <a:rPr dirty="0"/>
              <a:t>” folders. You need to write relative paths that link the HTML documents with CSS stylesheets.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Tip: Check out the “</a:t>
            </a:r>
            <a:r>
              <a:rPr dirty="0" err="1"/>
              <a:t>RelativePaths_WorkingExample</a:t>
            </a:r>
            <a:r>
              <a:rPr dirty="0"/>
              <a:t>” folder. </a:t>
            </a:r>
          </a:p>
        </p:txBody>
      </p:sp>
      <p:sp>
        <p:nvSpPr>
          <p:cNvPr id="342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43" name="TextBox 5"/>
          <p:cNvSpPr txBox="1"/>
          <p:nvPr/>
        </p:nvSpPr>
        <p:spPr>
          <a:xfrm>
            <a:off x="2971800" y="124824"/>
            <a:ext cx="60198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1-RelativePaths</a:t>
            </a:r>
            <a:r>
              <a:t>|  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le 1"/>
          <p:cNvSpPr txBox="1">
            <a:spLocks noGrp="1"/>
          </p:cNvSpPr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r>
              <a:t>Box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Boxes Upon Boxes</a:t>
            </a:r>
          </a:p>
        </p:txBody>
      </p:sp>
      <p:pic>
        <p:nvPicPr>
          <p:cNvPr id="350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762000"/>
            <a:ext cx="7000179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Rectangle 6"/>
          <p:cNvSpPr txBox="1"/>
          <p:nvPr/>
        </p:nvSpPr>
        <p:spPr>
          <a:xfrm>
            <a:off x="76200" y="4648200"/>
            <a:ext cx="9067800" cy="1543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Typical spacing value: 20px 10px 10px 20px (top, right, bottom, left)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55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TextBox 6"/>
          <p:cNvSpPr txBox="1"/>
          <p:nvPr/>
        </p:nvSpPr>
        <p:spPr>
          <a:xfrm>
            <a:off x="3657600" y="124824"/>
            <a:ext cx="53340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2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9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60" name="Rectangle 6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  <p:pic>
        <p:nvPicPr>
          <p:cNvPr id="361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2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6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5469" t="6301" r="4291" b="2470"/>
          <a:stretch>
            <a:fillRect/>
          </a:stretch>
        </p:blipFill>
        <p:spPr>
          <a:xfrm>
            <a:off x="1828800" y="787983"/>
            <a:ext cx="5562601" cy="4382655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Rectangle 7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6" name="Shape 70"/>
          <p:cNvSpPr txBox="1"/>
          <p:nvPr/>
        </p:nvSpPr>
        <p:spPr>
          <a:xfrm>
            <a:off x="304799" y="762000"/>
            <a:ext cx="8740776" cy="3485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Also, at this point everyone should have access to the class repository in </a:t>
            </a:r>
            <a:r>
              <a:rPr lang="en-US" dirty="0"/>
              <a:t>GitLab</a:t>
            </a:r>
            <a:r>
              <a:rPr dirty="0"/>
              <a:t>.</a:t>
            </a:r>
            <a:br>
              <a:rPr dirty="0"/>
            </a:br>
            <a:br>
              <a:rPr dirty="0"/>
            </a:br>
            <a:r>
              <a:rPr lang="en-US" dirty="0">
                <a:hlinkClick r:id="rId2"/>
              </a:rPr>
              <a:t>https://richmond.bootcampcontent.com/Richmond-Boot-Camp/RICHRIC201905FSF2.git</a:t>
            </a:r>
            <a:endParaRPr lang="en-US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Homework Assignment #1 is </a:t>
            </a:r>
            <a:r>
              <a:rPr b="0" dirty="0"/>
              <a:t>Due: </a:t>
            </a:r>
            <a:endParaRPr sz="2400" dirty="0"/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br>
              <a:rPr sz="2400" dirty="0"/>
            </a:br>
            <a:r>
              <a:rPr dirty="0"/>
              <a:t>	</a:t>
            </a:r>
            <a:r>
              <a:rPr u="sng" dirty="0"/>
              <a:t>TTH Class – Thursday </a:t>
            </a:r>
            <a:r>
              <a:rPr lang="en-US" u="sng" dirty="0"/>
              <a:t>5/16/2019</a:t>
            </a:r>
            <a:endParaRPr u="sng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We Be Floatin’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Take a Facebook Break…</a:t>
            </a:r>
          </a:p>
        </p:txBody>
      </p:sp>
      <p:sp>
        <p:nvSpPr>
          <p:cNvPr id="371" name="Shape 70"/>
          <p:cNvSpPr txBox="1"/>
          <p:nvPr/>
        </p:nvSpPr>
        <p:spPr>
          <a:xfrm>
            <a:off x="-5871" y="783752"/>
            <a:ext cx="9149872" cy="704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600"/>
              </a:spcBef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next topics are fairly “tricky”… </a:t>
            </a:r>
            <a:r>
              <a:rPr b="1"/>
              <a:t>but VERY IMPORTANT.</a:t>
            </a:r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37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Concept of “Flow”</a:t>
            </a:r>
          </a:p>
        </p:txBody>
      </p:sp>
      <p:pic>
        <p:nvPicPr>
          <p:cNvPr id="3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345"/>
            <a:ext cx="7386508" cy="36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hape 70"/>
          <p:cNvSpPr txBox="1"/>
          <p:nvPr/>
        </p:nvSpPr>
        <p:spPr>
          <a:xfrm>
            <a:off x="304799" y="4419600"/>
            <a:ext cx="8610601" cy="1964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Flow Analogy to MS Word</a:t>
            </a:r>
          </a:p>
        </p:txBody>
      </p:sp>
      <p:sp>
        <p:nvSpPr>
          <p:cNvPr id="379" name="Shape 70"/>
          <p:cNvSpPr txBox="1"/>
          <p:nvPr/>
        </p:nvSpPr>
        <p:spPr>
          <a:xfrm>
            <a:off x="5715000" y="1118620"/>
            <a:ext cx="3200400" cy="394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3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5" y="1118619"/>
            <a:ext cx="5124450" cy="4638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</a:t>
            </a:r>
          </a:p>
        </p:txBody>
      </p:sp>
      <p:sp>
        <p:nvSpPr>
          <p:cNvPr id="383" name="Shape 70"/>
          <p:cNvSpPr txBox="1"/>
          <p:nvPr/>
        </p:nvSpPr>
        <p:spPr>
          <a:xfrm>
            <a:off x="304799" y="4419600"/>
            <a:ext cx="8610601" cy="176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38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r="48628"/>
          <a:stretch>
            <a:fillRect/>
          </a:stretch>
        </p:blipFill>
        <p:spPr>
          <a:xfrm>
            <a:off x="304800" y="703120"/>
            <a:ext cx="381000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 4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vs. Inline Elements </a:t>
            </a:r>
          </a:p>
        </p:txBody>
      </p:sp>
      <p:sp>
        <p:nvSpPr>
          <p:cNvPr id="387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3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74" y="703120"/>
            <a:ext cx="741642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angle 10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Floating</a:t>
            </a:r>
          </a:p>
        </p:txBody>
      </p:sp>
      <p:sp>
        <p:nvSpPr>
          <p:cNvPr id="391" name="Shape 70"/>
          <p:cNvSpPr txBox="1"/>
          <p:nvPr/>
        </p:nvSpPr>
        <p:spPr>
          <a:xfrm>
            <a:off x="304799" y="4711856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To transform these block elements into inline elements, we use a CSS property called </a:t>
            </a:r>
            <a:r>
              <a:rPr b="1"/>
              <a:t>float.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Floats are </a:t>
            </a:r>
            <a:r>
              <a:rPr b="1" u="sng"/>
              <a:t>necessary</a:t>
            </a:r>
            <a:r>
              <a:t> for building web layouts.</a:t>
            </a:r>
          </a:p>
        </p:txBody>
      </p:sp>
      <p:pic>
        <p:nvPicPr>
          <p:cNvPr id="39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5921" r="19179"/>
          <a:stretch>
            <a:fillRect/>
          </a:stretch>
        </p:blipFill>
        <p:spPr>
          <a:xfrm>
            <a:off x="-1" y="747991"/>
            <a:ext cx="5715001" cy="390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b="70232"/>
          <a:stretch>
            <a:fillRect/>
          </a:stretch>
        </p:blipFill>
        <p:spPr>
          <a:xfrm>
            <a:off x="5867400" y="1239085"/>
            <a:ext cx="2896043" cy="669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400" y="1905000"/>
            <a:ext cx="2896043" cy="2240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Clearing the Float</a:t>
            </a:r>
          </a:p>
        </p:txBody>
      </p:sp>
      <p:pic>
        <p:nvPicPr>
          <p:cNvPr id="39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90600"/>
            <a:ext cx="8660619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70"/>
          <p:cNvSpPr txBox="1"/>
          <p:nvPr/>
        </p:nvSpPr>
        <p:spPr>
          <a:xfrm>
            <a:off x="304799" y="4711856"/>
            <a:ext cx="8610601" cy="123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1" name="Shape 70"/>
          <p:cNvSpPr txBox="1"/>
          <p:nvPr/>
        </p:nvSpPr>
        <p:spPr>
          <a:xfrm>
            <a:off x="304799" y="5094928"/>
            <a:ext cx="8610601" cy="83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Sometimes when elements don’t match up in size, we get situations like the above… </a:t>
            </a:r>
          </a:p>
        </p:txBody>
      </p:sp>
      <p:pic>
        <p:nvPicPr>
          <p:cNvPr id="40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13" y="732749"/>
            <a:ext cx="8450610" cy="4144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5" name="Shape 70"/>
          <p:cNvSpPr txBox="1"/>
          <p:nvPr/>
        </p:nvSpPr>
        <p:spPr>
          <a:xfrm>
            <a:off x="420310" y="4824607"/>
            <a:ext cx="8190290" cy="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can get around this by using “the clearfix hack.” </a:t>
            </a:r>
          </a:p>
        </p:txBody>
      </p:sp>
      <p:pic>
        <p:nvPicPr>
          <p:cNvPr id="40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02223"/>
            <a:ext cx="8374137" cy="4044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9" name="Shape 70"/>
          <p:cNvSpPr txBox="1"/>
          <p:nvPr/>
        </p:nvSpPr>
        <p:spPr>
          <a:xfrm>
            <a:off x="304799" y="761998"/>
            <a:ext cx="8740776" cy="5062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Really, work hard on this assignment! </a:t>
            </a:r>
            <a:r>
              <a:rPr b="0" dirty="0"/>
              <a:t>This assignment introduces you to fundamental concepts that we’ll be building the entire course-long.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Review In Class Material, </a:t>
            </a:r>
            <a:r>
              <a:rPr i="1" dirty="0"/>
              <a:t>especially</a:t>
            </a:r>
            <a:r>
              <a:rPr dirty="0"/>
              <a:t> Exercises:</a:t>
            </a:r>
            <a:br>
              <a:rPr dirty="0"/>
            </a:br>
            <a:r>
              <a:rPr lang="en-US" sz="2200" b="1" dirty="0">
                <a:sym typeface="Arial"/>
                <a:hlinkClick r:id="rId2"/>
              </a:rPr>
              <a:t>https://richmond.bootcampcontent.com/Richmond-Boot-Camp/RICHRIC201905FSF2/tree/master/01-html-git-css</a:t>
            </a:r>
            <a:endParaRPr lang="en-US" sz="2200" b="1" dirty="0">
              <a:sym typeface="Arial"/>
            </a:endParaR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Work with your peers! </a:t>
            </a:r>
            <a:r>
              <a:rPr b="0" dirty="0"/>
              <a:t>It’s much better than screaming at your computer alone.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Ask Questions on Slack! </a:t>
            </a:r>
            <a:r>
              <a:rPr b="0" dirty="0"/>
              <a:t>Your peers, TAs, and Instructors are all here to help when they can.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9" name="Shape 70"/>
          <p:cNvSpPr txBox="1"/>
          <p:nvPr/>
        </p:nvSpPr>
        <p:spPr>
          <a:xfrm>
            <a:off x="152398" y="3733800"/>
            <a:ext cx="8610601" cy="1883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::after </a:t>
            </a:r>
            <a:r>
              <a:rPr b="0"/>
              <a:t>is what we call a pseudo-element. We use it to style specific parts of an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will add an HTML element, hidden from view, after the content of the </a:t>
            </a:r>
            <a:r>
              <a:rPr b="1"/>
              <a:t>“.clearfix”</a:t>
            </a:r>
            <a:r>
              <a:t> element. This clears the float. </a:t>
            </a:r>
          </a:p>
        </p:txBody>
      </p:sp>
      <p:pic>
        <p:nvPicPr>
          <p:cNvPr id="41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48" y="953360"/>
            <a:ext cx="3771901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3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7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747991"/>
            <a:ext cx="9134475" cy="350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21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(2-FloatExamples)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Fantastic Guide on Floats ****</a:t>
            </a:r>
          </a:p>
        </p:txBody>
      </p:sp>
      <p:sp>
        <p:nvSpPr>
          <p:cNvPr id="424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25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727" y="835761"/>
            <a:ext cx="5485673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6" name="Shape 70"/>
          <p:cNvSpPr txBox="1"/>
          <p:nvPr/>
        </p:nvSpPr>
        <p:spPr>
          <a:xfrm>
            <a:off x="409303" y="5518075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all serious front-end developers (this is a </a:t>
            </a:r>
            <a:r>
              <a:rPr u="sng"/>
              <a:t>necessary</a:t>
            </a:r>
            <a:r>
              <a:t> read):</a:t>
            </a:r>
            <a:r>
              <a:rPr sz="2200" b="0"/>
              <a:t> </a:t>
            </a:r>
            <a:br>
              <a:rPr sz="2200" b="0"/>
            </a:br>
            <a:r>
              <a:rPr sz="2200"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https://css-tricks.com/all-about-floats/</a:t>
            </a:r>
          </a:p>
        </p:txBody>
      </p:sp>
      <p:pic>
        <p:nvPicPr>
          <p:cNvPr id="427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766498"/>
            <a:ext cx="2867025" cy="752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0" name="TextBox 3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In this activity, you’ll flex your newfound floating skills by creating a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Check your Slack for more instructions.</a:t>
            </a:r>
            <a:endParaRPr lang="en-US" dirty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sym typeface="Arial"/>
              </a:rPr>
              <a:t>RICHRIC201905FSF2/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sym typeface="Arial"/>
              </a:rPr>
              <a:t>	01-html-git-css/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sym typeface="Arial"/>
              </a:rPr>
              <a:t>		01-Activities/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sym typeface="Arial"/>
              </a:rPr>
              <a:t>			09-FloatLayout-Activity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431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32" name="TextBox 5"/>
          <p:cNvSpPr txBox="1"/>
          <p:nvPr/>
        </p:nvSpPr>
        <p:spPr>
          <a:xfrm>
            <a:off x="2438400" y="124824"/>
            <a:ext cx="65532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3-FloatLayout-Activity </a:t>
            </a:r>
            <a:r>
              <a:t>|  Suggested Time: </a:t>
            </a:r>
            <a:r>
              <a:rPr b="0"/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5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436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Good work!</a:t>
            </a:r>
          </a:p>
        </p:txBody>
      </p:sp>
      <p:pic>
        <p:nvPicPr>
          <p:cNvPr id="4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49" y="783752"/>
            <a:ext cx="4762501" cy="4762501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Rectangle 4"/>
          <p:cNvSpPr txBox="1"/>
          <p:nvPr/>
        </p:nvSpPr>
        <p:spPr>
          <a:xfrm>
            <a:off x="2286000" y="5807176"/>
            <a:ext cx="457200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Your brain may rest now…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 2"/>
          <p:cNvSpPr/>
          <p:nvPr/>
        </p:nvSpPr>
        <p:spPr>
          <a:xfrm>
            <a:off x="-45235" y="650644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3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(Highly, HIGHLY Recommend!!!)</a:t>
            </a:r>
          </a:p>
        </p:txBody>
      </p:sp>
      <p:pic>
        <p:nvPicPr>
          <p:cNvPr id="444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838200"/>
            <a:ext cx="8684274" cy="5025386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Video Link: </a:t>
            </a:r>
            <a:r>
              <a:rPr b="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/>
              </a:rPr>
              <a:t>https://youtu.be/0lpxKw6E90Y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BREAK!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Most Important of All….</a:t>
            </a:r>
          </a:p>
        </p:txBody>
      </p:sp>
      <p:sp>
        <p:nvSpPr>
          <p:cNvPr id="262" name="Shape 70"/>
          <p:cNvSpPr txBox="1"/>
          <p:nvPr/>
        </p:nvSpPr>
        <p:spPr>
          <a:xfrm>
            <a:off x="304799" y="5715000"/>
            <a:ext cx="8740776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5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Just Submit SOMETHING </a:t>
            </a:r>
            <a:r>
              <a:rPr b="0"/>
              <a:t>(even if it seems pretty crummy)!</a:t>
            </a:r>
          </a:p>
        </p:txBody>
      </p:sp>
      <p:pic>
        <p:nvPicPr>
          <p:cNvPr id="26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Positioning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Static (Default)</a:t>
            </a:r>
          </a:p>
        </p:txBody>
      </p:sp>
      <p:pic>
        <p:nvPicPr>
          <p:cNvPr id="45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TextBox 4"/>
          <p:cNvSpPr txBox="1"/>
          <p:nvPr/>
        </p:nvSpPr>
        <p:spPr>
          <a:xfrm>
            <a:off x="2819400" y="914400"/>
            <a:ext cx="6172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Four boxes placed statically (default)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Relative</a:t>
            </a:r>
          </a:p>
        </p:txBody>
      </p:sp>
      <p:sp>
        <p:nvSpPr>
          <p:cNvPr id="456" name="TextBox 3"/>
          <p:cNvSpPr txBox="1"/>
          <p:nvPr/>
        </p:nvSpPr>
        <p:spPr>
          <a:xfrm>
            <a:off x="3200400" y="914400"/>
            <a:ext cx="5791200" cy="114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Switching the boxes to relative will nudge the boxes in relation to their “original” location.</a:t>
            </a:r>
          </a:p>
        </p:txBody>
      </p:sp>
      <p:pic>
        <p:nvPicPr>
          <p:cNvPr id="45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800" y="2155294"/>
            <a:ext cx="2773778" cy="4160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Absolute</a:t>
            </a:r>
          </a:p>
        </p:txBody>
      </p:sp>
      <p:sp>
        <p:nvSpPr>
          <p:cNvPr id="461" name="TextBox 4"/>
          <p:cNvSpPr txBox="1"/>
          <p:nvPr/>
        </p:nvSpPr>
        <p:spPr>
          <a:xfrm>
            <a:off x="914400" y="5791200"/>
            <a:ext cx="7848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Positioned relative to nearest positioned ancestor</a:t>
            </a:r>
          </a:p>
        </p:txBody>
      </p:sp>
      <p:pic>
        <p:nvPicPr>
          <p:cNvPr id="462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0" y="980439"/>
            <a:ext cx="2231148" cy="446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980438"/>
            <a:ext cx="6139077" cy="446229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4"/>
          <p:cNvSpPr txBox="1"/>
          <p:nvPr/>
        </p:nvSpPr>
        <p:spPr>
          <a:xfrm>
            <a:off x="457200" y="5791200"/>
            <a:ext cx="8686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 with exact coordinates to the browser window</a:t>
            </a:r>
          </a:p>
        </p:txBody>
      </p:sp>
      <p:sp>
        <p:nvSpPr>
          <p:cNvPr id="468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Fixed</a:t>
            </a:r>
          </a:p>
        </p:txBody>
      </p:sp>
      <p:pic>
        <p:nvPicPr>
          <p:cNvPr id="4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914400"/>
            <a:ext cx="572444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7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1" y="914400"/>
            <a:ext cx="2362201" cy="4585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Layering with Z-Index</a:t>
            </a:r>
          </a:p>
        </p:txBody>
      </p:sp>
      <p:pic>
        <p:nvPicPr>
          <p:cNvPr id="47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TextBox 4"/>
          <p:cNvSpPr txBox="1"/>
          <p:nvPr/>
        </p:nvSpPr>
        <p:spPr>
          <a:xfrm>
            <a:off x="363582" y="5331445"/>
            <a:ext cx="8686801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Z-Index allows you to layer elements on top of each other when they’re positioned.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Hiding Things </a:t>
            </a:r>
          </a:p>
        </p:txBody>
      </p:sp>
      <p:sp>
        <p:nvSpPr>
          <p:cNvPr id="479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“Display: none” allows us to hide elements from view.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will become useful in later sections, when we’ll be hiding and revealing specific HTML elements of our choice.  </a:t>
            </a:r>
          </a:p>
        </p:txBody>
      </p:sp>
      <p:pic>
        <p:nvPicPr>
          <p:cNvPr id="48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798418"/>
            <a:ext cx="2164080" cy="3393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83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(5-CSS_PositionedLayout)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8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</a:t>
            </a:r>
          </a:p>
        </p:txBody>
      </p:sp>
      <p:sp>
        <p:nvSpPr>
          <p:cNvPr id="487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https://youtu.be/sHfJn0jqBro</a:t>
            </a:r>
          </a:p>
        </p:txBody>
      </p:sp>
      <p:pic>
        <p:nvPicPr>
          <p:cNvPr id="488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81" y="716623"/>
            <a:ext cx="8429041" cy="5029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Great Resource</a:t>
            </a:r>
          </a:p>
        </p:txBody>
      </p:sp>
      <p:sp>
        <p:nvSpPr>
          <p:cNvPr id="491" name="Shape 70"/>
          <p:cNvSpPr txBox="1"/>
          <p:nvPr/>
        </p:nvSpPr>
        <p:spPr>
          <a:xfrm>
            <a:off x="409303" y="5348961"/>
            <a:ext cx="8610601" cy="148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Another great read for front-end developers:</a:t>
            </a:r>
            <a:br/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http://learn.shayhowe.com/html-css/positioning-content/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2"/>
            </a:endParaRPr>
          </a:p>
        </p:txBody>
      </p:sp>
      <p:pic>
        <p:nvPicPr>
          <p:cNvPr id="49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25" y="820273"/>
            <a:ext cx="8536576" cy="3551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Warning!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95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positioning skills by creating another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additional instructions.</a:t>
            </a:r>
          </a:p>
        </p:txBody>
      </p:sp>
      <p:sp>
        <p:nvSpPr>
          <p:cNvPr id="496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97" name="TextBox 5"/>
          <p:cNvSpPr txBox="1"/>
          <p:nvPr/>
        </p:nvSpPr>
        <p:spPr>
          <a:xfrm>
            <a:off x="2286000" y="124824"/>
            <a:ext cx="67056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6-CSS_Positioned_Activity </a:t>
            </a:r>
            <a:r>
              <a:rPr b="1"/>
              <a:t>|  Suggested Time: </a:t>
            </a:r>
            <a:r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0" name="Rectangle 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501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5400" y="747991"/>
            <a:ext cx="6762750" cy="5504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4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</a:t>
            </a:r>
          </a:p>
        </p:txBody>
      </p:sp>
      <p:sp>
        <p:nvSpPr>
          <p:cNvPr id="505" name="Rectangle 4"/>
          <p:cNvSpPr txBox="1"/>
          <p:nvPr/>
        </p:nvSpPr>
        <p:spPr>
          <a:xfrm>
            <a:off x="76200" y="5988403"/>
            <a:ext cx="8912874" cy="503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j-lt"/>
                <a:ea typeface="+mj-ea"/>
                <a:cs typeface="+mj-cs"/>
                <a:sym typeface="Calibri"/>
                <a:hlinkClick r:id="rId2"/>
              </a:rPr>
              <a:t>https://youtu.be/yWXgnQaWSW0</a:t>
            </a:r>
          </a:p>
        </p:txBody>
      </p:sp>
      <p:pic>
        <p:nvPicPr>
          <p:cNvPr id="50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b="13460"/>
          <a:stretch>
            <a:fillRect/>
          </a:stretch>
        </p:blipFill>
        <p:spPr>
          <a:xfrm>
            <a:off x="734742" y="712806"/>
            <a:ext cx="7799659" cy="514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Advice</a:t>
            </a:r>
          </a:p>
        </p:txBody>
      </p:sp>
      <p:sp>
        <p:nvSpPr>
          <p:cNvPr id="509" name="Title 1"/>
          <p:cNvSpPr txBox="1"/>
          <p:nvPr/>
        </p:nvSpPr>
        <p:spPr>
          <a:xfrm>
            <a:off x="4419600" y="1687297"/>
            <a:ext cx="4648200" cy="3635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Re-do this at home. </a:t>
            </a:r>
            <a:br/>
            <a:r>
              <a:rPr sz="2400" b="0" u="none"/>
              <a:t>We designed this exercise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400" i="1">
                <a:latin typeface="Arial"/>
                <a:ea typeface="Arial"/>
                <a:cs typeface="Arial"/>
                <a:sym typeface="Arial"/>
              </a:defRPr>
            </a:pPr>
            <a:r>
              <a:t>to firm up your HTML/CSS skills.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REMEMBER: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The best way to learn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web development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is to PRACTICE!</a:t>
            </a:r>
          </a:p>
        </p:txBody>
      </p:sp>
      <p:pic>
        <p:nvPicPr>
          <p:cNvPr id="5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4074934" cy="5181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Chrome Inspector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797235"/>
            <a:ext cx="9139240" cy="44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70"/>
          <p:cNvSpPr txBox="1"/>
          <p:nvPr/>
        </p:nvSpPr>
        <p:spPr>
          <a:xfrm>
            <a:off x="116682" y="5410200"/>
            <a:ext cx="8915401" cy="8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access chrome inspector, right click on a page. Then hit “Inspect.”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will allow you to inspect the HTML, CSS and more!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990600"/>
            <a:ext cx="9139240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20" name="Shape 70"/>
          <p:cNvSpPr txBox="1"/>
          <p:nvPr/>
        </p:nvSpPr>
        <p:spPr>
          <a:xfrm>
            <a:off x="116682" y="5181600"/>
            <a:ext cx="8915401" cy="111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 can even edit the HTML/CSS of a webpage and instantly view your changes in the browser!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works on any website, whether yours or not.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Next Class! </a:t>
            </a:r>
          </a:p>
        </p:txBody>
      </p:sp>
      <p:sp>
        <p:nvSpPr>
          <p:cNvPr id="52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We’ll be coming back to this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in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Recap + Reassurances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-76200"/>
            <a:ext cx="8686800" cy="694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68" name="Title 1"/>
          <p:cNvSpPr txBox="1"/>
          <p:nvPr/>
        </p:nvSpPr>
        <p:spPr>
          <a:xfrm>
            <a:off x="152400" y="653853"/>
            <a:ext cx="8915400" cy="109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Today is going to be a bit tough.</a:t>
            </a:r>
          </a:p>
        </p:txBody>
      </p:sp>
      <p:sp>
        <p:nvSpPr>
          <p:cNvPr id="269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lnSpc>
                <a:spcPct val="80000"/>
              </a:lnSpc>
              <a:defRPr sz="3300" b="1" i="1">
                <a:latin typeface="Arial"/>
                <a:ea typeface="Arial"/>
                <a:cs typeface="Arial"/>
                <a:sym typeface="Arial"/>
              </a:defRPr>
            </a:pPr>
            <a:r>
              <a:t>But trust us! 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80000"/>
              </a:lnSpc>
              <a:defRPr sz="3300" i="1">
                <a:latin typeface="Arial"/>
                <a:ea typeface="Arial"/>
                <a:cs typeface="Arial"/>
                <a:sym typeface="Arial"/>
              </a:defRPr>
            </a:pPr>
            <a:r>
              <a:t>It will all look easy a few weeks from now.</a:t>
            </a:r>
          </a:p>
        </p:txBody>
      </p:sp>
      <p:pic>
        <p:nvPicPr>
          <p:cNvPr id="27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1707737"/>
            <a:ext cx="5486400" cy="3518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EXTRA MATERIAL</a:t>
            </a:r>
          </a:p>
        </p:txBody>
      </p:sp>
    </p:spTree>
  </p:cSld>
  <p:clrMapOvr>
    <a:masterClrMapping/>
  </p:clrMapOvr>
  <p:transition spd="slow">
    <p:dissolv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34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5" name="TextBox 5"/>
          <p:cNvSpPr txBox="1"/>
          <p:nvPr/>
        </p:nvSpPr>
        <p:spPr>
          <a:xfrm>
            <a:off x="304800" y="914400"/>
            <a:ext cx="8686800" cy="4704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Take a website you commonly visit (Amazon, Google, Huff Po, etc.) and heavily modify it with Google Developer Tools.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have 15 minutes to test Chrome Inspector. Try modifying: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 (change words).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Colors.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Spacing.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Any other CSS style rules.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you’re done, send a screenshot to your class’s Slack.</a:t>
            </a:r>
          </a:p>
        </p:txBody>
      </p:sp>
    </p:spTree>
  </p:cSld>
  <p:clrMapOvr>
    <a:masterClrMapping/>
  </p:clrMapOvr>
  <p:transition spd="slow">
    <p:dissolv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Resets</a:t>
            </a:r>
          </a:p>
        </p:txBody>
      </p:sp>
    </p:spTree>
  </p:cSld>
  <p:clrMapOvr>
    <a:masterClrMapping/>
  </p:clrMapOvr>
  <p:transition spd="slow">
    <p:dissolv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Loading Multiple CSS Files ***(Very Important!!!)***</a:t>
            </a:r>
          </a:p>
        </p:txBody>
      </p:sp>
      <p:pic>
        <p:nvPicPr>
          <p:cNvPr id="54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95" y="762000"/>
            <a:ext cx="8545216" cy="3141803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hape 70"/>
          <p:cNvSpPr txBox="1"/>
          <p:nvPr/>
        </p:nvSpPr>
        <p:spPr>
          <a:xfrm>
            <a:off x="321546" y="3977290"/>
            <a:ext cx="8555265" cy="229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can link our documents to more than one stylesheet at a time—one of the most powerful features of CSS/HTML.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By tapping into different stylesheets simultaneously, we can create complex layouts with plenty of design rules.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Just remember: the loading </a:t>
            </a:r>
            <a:r>
              <a:rPr b="1" i="1" u="sng"/>
              <a:t>order matters!!!</a:t>
            </a:r>
          </a:p>
        </p:txBody>
      </p:sp>
    </p:spTree>
  </p:cSld>
  <p:clrMapOvr>
    <a:masterClrMapping/>
  </p:clrMapOvr>
  <p:transition spd="slow">
    <p:dissolv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What Browser?</a:t>
            </a:r>
          </a:p>
        </p:txBody>
      </p:sp>
      <p:sp>
        <p:nvSpPr>
          <p:cNvPr id="544" name="Title 1"/>
          <p:cNvSpPr txBox="1"/>
          <p:nvPr/>
        </p:nvSpPr>
        <p:spPr>
          <a:xfrm>
            <a:off x="457200" y="1600200"/>
            <a:ext cx="8229600" cy="350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000" i="1">
                <a:latin typeface="Arial"/>
                <a:ea typeface="Arial"/>
                <a:cs typeface="Arial"/>
                <a:sym typeface="Arial"/>
              </a:defRPr>
            </a:pPr>
            <a:r>
              <a:t>By a show of hands…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200" b="1" i="1">
                <a:latin typeface="Arial"/>
                <a:ea typeface="Arial"/>
                <a:cs typeface="Arial"/>
                <a:sym typeface="Arial"/>
              </a:defRPr>
            </a:pPr>
            <a:r>
              <a:t>Which browser do you use?</a:t>
            </a:r>
          </a:p>
        </p:txBody>
      </p:sp>
    </p:spTree>
  </p:cSld>
  <p:clrMapOvr>
    <a:masterClrMapping/>
  </p:clrMapOvr>
  <p:transition spd="slow">
    <p:dissolv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Battle of the Browsers</a:t>
            </a:r>
          </a:p>
        </p:txBody>
      </p:sp>
      <p:pic>
        <p:nvPicPr>
          <p:cNvPr id="5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03206"/>
            <a:ext cx="3810000" cy="5057776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hape 70"/>
          <p:cNvSpPr txBox="1"/>
          <p:nvPr/>
        </p:nvSpPr>
        <p:spPr>
          <a:xfrm>
            <a:off x="4724400" y="1307707"/>
            <a:ext cx="4321174" cy="394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Under the hood, web browsers often </a:t>
            </a:r>
            <a:r>
              <a:rPr b="1" u="sng"/>
              <a:t>render webpages differently</a:t>
            </a:r>
            <a:r>
              <a:t> than their competition.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disparities could mean HTML/CSS displaying differently  in each web client.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Because of these potential divergences, web developers need to make their websites </a:t>
            </a:r>
            <a:r>
              <a:rPr b="1" u="sng"/>
              <a:t>cross-browser compatible</a:t>
            </a:r>
            <a:r>
              <a:t>.</a:t>
            </a:r>
          </a:p>
        </p:txBody>
      </p:sp>
    </p:spTree>
  </p:cSld>
  <p:clrMapOvr>
    <a:masterClrMapping/>
  </p:clrMapOvr>
  <p:transition spd="slow">
    <p:dissolv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Reset.css (or Normalize.css)</a:t>
            </a:r>
          </a:p>
        </p:txBody>
      </p:sp>
      <p:pic>
        <p:nvPicPr>
          <p:cNvPr id="55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783752"/>
            <a:ext cx="6867525" cy="36731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52" name="Shape 70"/>
          <p:cNvSpPr txBox="1"/>
          <p:nvPr/>
        </p:nvSpPr>
        <p:spPr>
          <a:xfrm>
            <a:off x="152398" y="4586811"/>
            <a:ext cx="8882745" cy="16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Reset.css will “reset” all browser-specific CSS. This means your site will appear the same in all browsers.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However, you will have to re-style everything yourself.</a:t>
            </a:r>
          </a:p>
        </p:txBody>
      </p:sp>
    </p:spTree>
  </p:cSld>
  <p:clrMapOvr>
    <a:masterClrMapping/>
  </p:clrMapOvr>
  <p:transition spd="slow">
    <p:dissolv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Why CSS Resets Matter</a:t>
            </a:r>
          </a:p>
        </p:txBody>
      </p:sp>
      <p:sp>
        <p:nvSpPr>
          <p:cNvPr id="555" name="Shape 70"/>
          <p:cNvSpPr txBox="1"/>
          <p:nvPr/>
        </p:nvSpPr>
        <p:spPr>
          <a:xfrm>
            <a:off x="228599" y="1307707"/>
            <a:ext cx="8740776" cy="2533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important for creating browser-compatible websites.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an example of using someone else’s CSS in </a:t>
            </a:r>
            <a:r>
              <a:rPr i="1" u="sng"/>
              <a:t>your </a:t>
            </a:r>
            <a:r>
              <a:t>website!!!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 common Front-End Developer Interview question.</a:t>
            </a:r>
            <a:endParaRPr sz="2400"/>
          </a:p>
        </p:txBody>
      </p:sp>
    </p:spTree>
  </p:cSld>
  <p:clrMapOvr>
    <a:masterClrMapping/>
  </p:clrMapOvr>
  <p:transition spd="slow">
    <p:dissolv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58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9" name="TextBox 5"/>
          <p:cNvSpPr txBox="1"/>
          <p:nvPr/>
        </p:nvSpPr>
        <p:spPr>
          <a:xfrm>
            <a:off x="304800" y="914399"/>
            <a:ext cx="8686800" cy="2570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Follow the instructions given via Slack to incorporate a reset.css file in a basic HTML file.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Note the impact of the reset file makes after you include it.</a:t>
            </a:r>
          </a:p>
        </p:txBody>
      </p:sp>
    </p:spTree>
  </p:cSld>
  <p:clrMapOvr>
    <a:masterClrMapping/>
  </p:clrMapOvr>
  <p:transition spd="slow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7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Don’t expect to understand EVERYTHING at once.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i="1">
                <a:latin typeface="Arial"/>
                <a:ea typeface="Arial"/>
                <a:cs typeface="Arial"/>
                <a:sym typeface="Arial"/>
              </a:defRPr>
            </a:pPr>
            <a:r>
              <a:t>Today is all about getting immersed.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Recap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2004</Words>
  <Application>Microsoft Macintosh PowerPoint</Application>
  <PresentationFormat>On-screen Show (4:3)</PresentationFormat>
  <Paragraphs>392</Paragraphs>
  <Slides>79</Slides>
  <Notes>6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Calibri</vt:lpstr>
      <vt:lpstr>Calibri Light</vt:lpstr>
      <vt:lpstr>Main_Unbranded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Selectors</vt:lpstr>
      <vt:lpstr>CSS Selectors</vt:lpstr>
      <vt:lpstr>Lingering Questions</vt:lpstr>
      <vt:lpstr>Relative File Paths</vt:lpstr>
      <vt:lpstr>Relative File Paths</vt:lpstr>
      <vt:lpstr>Quick Demo</vt:lpstr>
      <vt:lpstr>Absolutely No Absolute Paths</vt:lpstr>
      <vt:lpstr>PowerPoint Presentation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Next Class! </vt:lpstr>
      <vt:lpstr>Recap + Reassurances</vt:lpstr>
      <vt:lpstr>PowerPoint Presentation</vt:lpstr>
      <vt:lpstr>Questions?</vt:lpstr>
      <vt:lpstr>EXTRA MATERIAL</vt:lpstr>
      <vt:lpstr>PowerPoint Presentation</vt:lpstr>
      <vt:lpstr>CSS Resets</vt:lpstr>
      <vt:lpstr>Loading Multiple CSS Files ***(Very Important!!!)***</vt:lpstr>
      <vt:lpstr>What Browser?</vt:lpstr>
      <vt:lpstr>Battle of the Browsers</vt:lpstr>
      <vt:lpstr>Reset.css (or Normalize.css)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CSS</dc:title>
  <cp:lastModifiedBy>Greg Smith</cp:lastModifiedBy>
  <cp:revision>14</cp:revision>
  <dcterms:modified xsi:type="dcterms:W3CDTF">2019-05-11T13:00:27Z</dcterms:modified>
</cp:coreProperties>
</file>